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85" r:id="rId3"/>
    <p:sldId id="307" r:id="rId4"/>
    <p:sldId id="317" r:id="rId5"/>
    <p:sldId id="309" r:id="rId6"/>
    <p:sldId id="308" r:id="rId7"/>
    <p:sldId id="311" r:id="rId8"/>
    <p:sldId id="314" r:id="rId9"/>
    <p:sldId id="312" r:id="rId10"/>
    <p:sldId id="313" r:id="rId11"/>
    <p:sldId id="316" r:id="rId12"/>
    <p:sldId id="315" r:id="rId13"/>
    <p:sldId id="320" r:id="rId14"/>
    <p:sldId id="321" r:id="rId15"/>
    <p:sldId id="322" r:id="rId16"/>
    <p:sldId id="323" r:id="rId17"/>
    <p:sldId id="324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F Pro Light" pitchFamily="2" charset="0"/>
      <p:regular r:id="rId24"/>
      <p:italic r:id="rId24"/>
    </p:embeddedFont>
    <p:embeddedFont>
      <p:font typeface="SF PRO MEDIUM" pitchFamily="2" charset="0"/>
      <p:regular r:id="rId24"/>
      <p:italic r:id="rId25"/>
    </p:embeddedFont>
    <p:embeddedFont>
      <p:font typeface="맑은 고딕" panose="020B0503020000020004" pitchFamily="50" charset="-127"/>
      <p:regular r:id="rId25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  <a:srgbClr val="FF9900"/>
    <a:srgbClr val="BDD8FF"/>
    <a:srgbClr val="0227D7"/>
    <a:srgbClr val="0080FF"/>
    <a:srgbClr val="AB82FF"/>
    <a:srgbClr val="E4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9" autoAdjust="0"/>
    <p:restoredTop sz="77163" autoAdjust="0"/>
  </p:normalViewPr>
  <p:slideViewPr>
    <p:cSldViewPr snapToGrid="0" snapToObjects="1">
      <p:cViewPr varScale="1">
        <p:scale>
          <a:sx n="75" d="100"/>
          <a:sy n="75" d="100"/>
        </p:scale>
        <p:origin x="60" y="1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937BD-7632-C949-8C48-6223E8A02F3E}" type="datetimeFigureOut">
              <a:rPr kumimoji="1" lang="ko-KR" altLang="en-US" smtClean="0"/>
              <a:t>2023-02-17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4165D-9065-954A-9597-5657318C08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63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65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795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508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190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58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14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1240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102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13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7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062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951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08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54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128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165D-9065-954A-9597-5657318C086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052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571F405E-B9FC-68FC-2112-A0399685C086}"/>
              </a:ext>
            </a:extLst>
          </p:cNvPr>
          <p:cNvSpPr/>
          <p:nvPr userDrawn="1"/>
        </p:nvSpPr>
        <p:spPr>
          <a:xfrm rot="10800000">
            <a:off x="1440000" y="0"/>
            <a:ext cx="7704000" cy="3960000"/>
          </a:xfrm>
          <a:prstGeom prst="round1Rect">
            <a:avLst>
              <a:gd name="adj" fmla="val 7857"/>
            </a:avLst>
          </a:prstGeom>
          <a:solidFill>
            <a:srgbClr val="E4E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00" y="1080000"/>
            <a:ext cx="6120000" cy="21600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00" y="4320000"/>
            <a:ext cx="612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935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둥근 사각형 5">
            <a:extLst>
              <a:ext uri="{FF2B5EF4-FFF2-40B4-BE49-F238E27FC236}">
                <a16:creationId xmlns:a16="http://schemas.microsoft.com/office/drawing/2014/main" id="{3FFB8243-AAA0-73E9-8AD3-F79C7DCB1E48}"/>
              </a:ext>
            </a:extLst>
          </p:cNvPr>
          <p:cNvSpPr/>
          <p:nvPr userDrawn="1"/>
        </p:nvSpPr>
        <p:spPr>
          <a:xfrm rot="10800000">
            <a:off x="2664000" y="0"/>
            <a:ext cx="6480000" cy="3960000"/>
          </a:xfrm>
          <a:prstGeom prst="round1Rect">
            <a:avLst>
              <a:gd name="adj" fmla="val 7857"/>
            </a:avLst>
          </a:prstGeom>
          <a:solidFill>
            <a:srgbClr val="E4E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0" y="1080000"/>
            <a:ext cx="5040000" cy="216000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50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7D11903-47F4-3B84-CF9D-057C97B74172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/>
              <a:t>마스터</a:t>
            </a:r>
            <a:r>
              <a:rPr lang="en-US" altLang="ko-KR" dirty="0"/>
              <a:t> Master</a:t>
            </a:r>
            <a:r>
              <a:rPr lang="ko-KR" altLang="en-US" dirty="0"/>
              <a:t>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Master </a:t>
            </a:r>
            <a:r>
              <a:rPr lang="ko-KR" altLang="en-US" dirty="0"/>
              <a:t>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75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958D77B-1E9A-E04D-6971-24B570CB8CFB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80000"/>
            <a:ext cx="3888000" cy="5220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80000"/>
            <a:ext cx="3888000" cy="5220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609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A27A886-47A1-B346-BD90-5EA197E9C910}"/>
              </a:ext>
            </a:extLst>
          </p:cNvPr>
          <p:cNvCxnSpPr>
            <a:cxnSpLocks/>
          </p:cNvCxnSpPr>
          <p:nvPr userDrawn="1"/>
        </p:nvCxnSpPr>
        <p:spPr>
          <a:xfrm>
            <a:off x="612000" y="755975"/>
            <a:ext cx="7920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72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9199-027F-1243-AD7F-DCE590CE4C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54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88000"/>
            <a:ext cx="7216650" cy="54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</a:t>
            </a:r>
            <a:r>
              <a:rPr lang="en-US" altLang="ko-KR" dirty="0"/>
              <a:t> Master</a:t>
            </a:r>
            <a:r>
              <a:rPr lang="ko-KR" altLang="en-US" dirty="0"/>
              <a:t>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864000"/>
            <a:ext cx="7920000" cy="55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</a:t>
            </a:r>
            <a:r>
              <a:rPr kumimoji="1" lang="en-US" altLang="ko-KR" dirty="0"/>
              <a:t> Master</a:t>
            </a:r>
            <a:r>
              <a:rPr kumimoji="1" lang="ko-KR" altLang="en-US" dirty="0"/>
              <a:t>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2000" y="6516000"/>
            <a:ext cx="6228000" cy="28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D5B1C-31C0-44B9-B69A-DAE71172E3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192583" y="6402187"/>
            <a:ext cx="1808542" cy="432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870C06A-DA7D-4442-1556-B26CC0184F4C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0589"/>
            <a:ext cx="7128000" cy="0"/>
          </a:xfrm>
          <a:prstGeom prst="line">
            <a:avLst/>
          </a:prstGeom>
          <a:ln w="12700">
            <a:solidFill>
              <a:srgbClr val="E4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1DF740-CE55-AB5C-F28E-48B9F1DA0828}"/>
              </a:ext>
            </a:extLst>
          </p:cNvPr>
          <p:cNvSpPr/>
          <p:nvPr userDrawn="1"/>
        </p:nvSpPr>
        <p:spPr>
          <a:xfrm>
            <a:off x="0" y="21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CAF0-3358-FE2C-D596-4D16D8FE666C}"/>
              </a:ext>
            </a:extLst>
          </p:cNvPr>
          <p:cNvSpPr/>
          <p:nvPr userDrawn="1"/>
        </p:nvSpPr>
        <p:spPr>
          <a:xfrm>
            <a:off x="0" y="39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F8F55-0C66-CBB1-2943-912583D65A15}"/>
              </a:ext>
            </a:extLst>
          </p:cNvPr>
          <p:cNvSpPr/>
          <p:nvPr userDrawn="1"/>
        </p:nvSpPr>
        <p:spPr>
          <a:xfrm>
            <a:off x="0" y="576000"/>
            <a:ext cx="216000" cy="108000"/>
          </a:xfrm>
          <a:prstGeom prst="rect">
            <a:avLst/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한쪽 모서리가 둥근 사각형 12">
            <a:extLst>
              <a:ext uri="{FF2B5EF4-FFF2-40B4-BE49-F238E27FC236}">
                <a16:creationId xmlns:a16="http://schemas.microsoft.com/office/drawing/2014/main" id="{7C97C939-5D6E-D800-495F-F0D2377D5F7B}"/>
              </a:ext>
            </a:extLst>
          </p:cNvPr>
          <p:cNvSpPr/>
          <p:nvPr userDrawn="1"/>
        </p:nvSpPr>
        <p:spPr>
          <a:xfrm rot="10800000" flipH="1">
            <a:off x="0" y="0"/>
            <a:ext cx="2880000" cy="144000"/>
          </a:xfrm>
          <a:prstGeom prst="round1Rect">
            <a:avLst>
              <a:gd name="adj" fmla="val 45487"/>
            </a:avLst>
          </a:prstGeom>
          <a:solidFill>
            <a:srgbClr val="E4E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0" y="0"/>
            <a:ext cx="720000" cy="2519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</a:defRPr>
            </a:lvl1pPr>
          </a:lstStyle>
          <a:p>
            <a:fld id="{7F879199-027F-1243-AD7F-DCE590CE4C12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16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4" r:id="rId4"/>
    <p:sldLayoutId id="2147483666" r:id="rId5"/>
    <p:sldLayoutId id="2147483667" r:id="rId6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>
              <a:lumMod val="75000"/>
              <a:lumOff val="25000"/>
            </a:schemeClr>
          </a:solidFill>
          <a:latin typeface="SF PRO MEDIUM" pitchFamily="2" charset="0"/>
          <a:ea typeface="MaruBuriOTF Regular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Clr>
          <a:srgbClr val="0228D6"/>
        </a:buClr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1pPr>
      <a:lvl2pPr marL="576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0080FF"/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2pPr>
      <a:lvl3pPr marL="900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78ADFF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3pPr>
      <a:lvl4pPr marL="1224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A8D7FF"/>
        </a:buClr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4pPr>
      <a:lvl5pPr marL="1548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A7FEFF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SF Pro Light" pitchFamily="2" charset="0"/>
          <a:ea typeface="MaruBuriOTF Light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F3ECC-9FB5-42BD-D7E8-DC0DE3AB9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[2-day project]</a:t>
            </a:r>
            <a:br>
              <a:rPr kumimoji="1" lang="en-US" altLang="en-US" dirty="0"/>
            </a:br>
            <a:r>
              <a:rPr kumimoji="1" lang="en-US" altLang="en-US" dirty="0" err="1"/>
              <a:t>Pokemon</a:t>
            </a:r>
            <a:r>
              <a:rPr kumimoji="1" lang="en-US" altLang="en-US" dirty="0"/>
              <a:t> Character Classification and Prediction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3C5A2-BDC5-7DFF-9730-B819C84A6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천둥</a:t>
            </a:r>
            <a:r>
              <a:rPr lang="en-US" altLang="ko-KR" dirty="0"/>
              <a:t>(Thunder) </a:t>
            </a:r>
            <a:r>
              <a:rPr lang="ko-KR" altLang="en-US" dirty="0"/>
              <a:t>연구실</a:t>
            </a:r>
            <a:endParaRPr lang="en-US" altLang="ko-KR" dirty="0"/>
          </a:p>
          <a:p>
            <a:r>
              <a:rPr kumimoji="1" lang="en-US" altLang="en-US" dirty="0"/>
              <a:t>2023.2.17 </a:t>
            </a:r>
            <a:r>
              <a:rPr kumimoji="1" lang="ko-KR" altLang="en-US" dirty="0"/>
              <a:t>금요일</a:t>
            </a:r>
            <a:endParaRPr kumimoji="1" lang="en-US" altLang="en-US" dirty="0"/>
          </a:p>
          <a:p>
            <a:r>
              <a:rPr kumimoji="1" lang="ko-KR" altLang="en-US" dirty="0"/>
              <a:t>이규성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897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10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25323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3</a:t>
            </a:r>
            <a:r>
              <a:rPr lang="en-US" altLang="ko-KR" dirty="0">
                <a:solidFill>
                  <a:srgbClr val="0070C0"/>
                </a:solidFill>
              </a:rPr>
              <a:t> : find significant attributes for characters to be classified as legendary or mythical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SVM, Random Forest, Logistic regression models were used :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SVM and Random Forest are suitable for dataset with many features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SVM and Logistic regression are suitable for linear classification</a:t>
            </a:r>
          </a:p>
          <a:p>
            <a:pPr lvl="3"/>
            <a:r>
              <a:rPr lang="en-US" altLang="ko-KR" dirty="0">
                <a:solidFill>
                  <a:schemeClr val="tx1"/>
                </a:solidFill>
              </a:rPr>
              <a:t>Lasso penalty was used for Logistic regression to prevent overfit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Used a grid-based hyperparameter search approach to achieve robust results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Most of them considered features related to ‘</a:t>
            </a:r>
            <a:r>
              <a:rPr lang="en-US" altLang="ko-KR" dirty="0" err="1">
                <a:solidFill>
                  <a:schemeClr val="tx1"/>
                </a:solidFill>
              </a:rPr>
              <a:t>capture_rate</a:t>
            </a:r>
            <a:r>
              <a:rPr lang="en-US" altLang="ko-KR" dirty="0">
                <a:solidFill>
                  <a:schemeClr val="tx1"/>
                </a:solidFill>
              </a:rPr>
              <a:t>’ and ‘eggs’ as important</a:t>
            </a: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27A8B-6B27-3239-1B62-DD2EEBB7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3" y="3990768"/>
            <a:ext cx="1914792" cy="2791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76A9F8-5971-747C-E17B-45C8A45A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393" y="3962189"/>
            <a:ext cx="2067213" cy="28197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752C17-FB6C-CE7F-BFD8-56D51315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13" y="3943137"/>
            <a:ext cx="2000529" cy="28102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F891AA-2331-DC93-C531-56E380C6D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1" y="3396314"/>
            <a:ext cx="3086531" cy="5811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6599744-B9D7-85C7-4E63-6168BEF6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255" y="3367276"/>
            <a:ext cx="2572109" cy="5811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B79E658-4B7B-1ACA-C845-2582A161B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786" y="3378009"/>
            <a:ext cx="3448531" cy="60968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8A9E51-1366-C7E2-6A66-8A5E35CAF51C}"/>
              </a:ext>
            </a:extLst>
          </p:cNvPr>
          <p:cNvCxnSpPr/>
          <p:nvPr/>
        </p:nvCxnSpPr>
        <p:spPr>
          <a:xfrm>
            <a:off x="3104255" y="3429000"/>
            <a:ext cx="0" cy="3195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467B8F-6A3F-0B76-FB83-A9C7B83EE201}"/>
              </a:ext>
            </a:extLst>
          </p:cNvPr>
          <p:cNvCxnSpPr/>
          <p:nvPr/>
        </p:nvCxnSpPr>
        <p:spPr>
          <a:xfrm>
            <a:off x="5676364" y="3429000"/>
            <a:ext cx="0" cy="3195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E9C0F8F-9297-942E-652C-B37CB2BAFA0B}"/>
              </a:ext>
            </a:extLst>
          </p:cNvPr>
          <p:cNvCxnSpPr/>
          <p:nvPr/>
        </p:nvCxnSpPr>
        <p:spPr>
          <a:xfrm>
            <a:off x="100041" y="3943137"/>
            <a:ext cx="194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B70E28A-C5A3-BD28-B830-CA26DF161984}"/>
              </a:ext>
            </a:extLst>
          </p:cNvPr>
          <p:cNvCxnSpPr/>
          <p:nvPr/>
        </p:nvCxnSpPr>
        <p:spPr>
          <a:xfrm>
            <a:off x="3186572" y="3932362"/>
            <a:ext cx="194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5C29B11-8D0C-85DB-7273-6357F92A76E0}"/>
              </a:ext>
            </a:extLst>
          </p:cNvPr>
          <p:cNvCxnSpPr/>
          <p:nvPr/>
        </p:nvCxnSpPr>
        <p:spPr>
          <a:xfrm>
            <a:off x="5740786" y="3962189"/>
            <a:ext cx="194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E318D641-B111-638B-CEEB-A45A53EF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358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11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264183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3 (Task 3)</a:t>
            </a:r>
            <a:r>
              <a:rPr lang="en-US" altLang="ko-KR" dirty="0">
                <a:solidFill>
                  <a:srgbClr val="0070C0"/>
                </a:solidFill>
              </a:rPr>
              <a:t> : find significant attributes for characters to be classified as legendary or mythical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SVM, Random Forest, Logistic regression models were used :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SVM and Random Forest are suitable for dataset with many features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SVM and Logistic regression are suitable for linear classification</a:t>
            </a:r>
          </a:p>
          <a:p>
            <a:pPr lvl="3"/>
            <a:r>
              <a:rPr lang="en-US" altLang="ko-KR" dirty="0">
                <a:solidFill>
                  <a:schemeClr val="tx1"/>
                </a:solidFill>
              </a:rPr>
              <a:t>Lasso penalty was used for Logistic regression to prevent overfit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Used a grid-based hyperparameter search approach to achieve robust results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Most of them considered features related to ‘</a:t>
            </a:r>
            <a:r>
              <a:rPr lang="en-US" altLang="ko-KR" dirty="0" err="1">
                <a:solidFill>
                  <a:srgbClr val="0070C0"/>
                </a:solidFill>
              </a:rPr>
              <a:t>capture_rate</a:t>
            </a:r>
            <a:r>
              <a:rPr lang="en-US" altLang="ko-KR" dirty="0">
                <a:solidFill>
                  <a:schemeClr val="tx1"/>
                </a:solidFill>
              </a:rPr>
              <a:t>’ and ‘</a:t>
            </a:r>
            <a:r>
              <a:rPr lang="en-US" altLang="ko-KR" dirty="0">
                <a:solidFill>
                  <a:srgbClr val="0070C0"/>
                </a:solidFill>
              </a:rPr>
              <a:t>eggs</a:t>
            </a:r>
            <a:r>
              <a:rPr lang="en-US" altLang="ko-KR" dirty="0">
                <a:solidFill>
                  <a:schemeClr val="tx1"/>
                </a:solidFill>
              </a:rPr>
              <a:t>’ as important</a:t>
            </a: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DC4B2-3DA4-2D70-0373-49713B8F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3" y="4106669"/>
            <a:ext cx="7275633" cy="2013791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FCF6F925-A061-DF23-115B-2A9671D5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765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2 : Develop a 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to generate new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character 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12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0017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Make a classifier</a:t>
            </a:r>
            <a:r>
              <a:rPr lang="en-US" altLang="ko-KR" dirty="0">
                <a:solidFill>
                  <a:schemeClr val="tx1"/>
                </a:solidFill>
              </a:rPr>
              <a:t> that </a:t>
            </a:r>
            <a:r>
              <a:rPr lang="en-US" altLang="ko-KR" dirty="0">
                <a:solidFill>
                  <a:srgbClr val="0070C0"/>
                </a:solidFill>
              </a:rPr>
              <a:t>predicts the types</a:t>
            </a:r>
            <a:r>
              <a:rPr lang="en-US" altLang="ko-KR" dirty="0">
                <a:solidFill>
                  <a:schemeClr val="tx1"/>
                </a:solidFill>
              </a:rPr>
              <a:t> based on the given stats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Create a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with (1) </a:t>
            </a:r>
            <a:r>
              <a:rPr lang="en-US" altLang="ko-KR" dirty="0">
                <a:solidFill>
                  <a:srgbClr val="0070C0"/>
                </a:solidFill>
              </a:rPr>
              <a:t>noise added in continuous variables </a:t>
            </a:r>
            <a:r>
              <a:rPr lang="en-US" altLang="ko-KR" dirty="0">
                <a:solidFill>
                  <a:schemeClr val="tx1"/>
                </a:solidFill>
              </a:rPr>
              <a:t>that follows a normal distribution (2) and </a:t>
            </a:r>
            <a:r>
              <a:rPr lang="en-US" altLang="ko-KR" dirty="0">
                <a:solidFill>
                  <a:srgbClr val="0070C0"/>
                </a:solidFill>
              </a:rPr>
              <a:t>random selection of categorical variables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Use the classifier to </a:t>
            </a:r>
            <a:r>
              <a:rPr lang="en-US" altLang="ko-KR" dirty="0">
                <a:solidFill>
                  <a:srgbClr val="0070C0"/>
                </a:solidFill>
              </a:rPr>
              <a:t>decide the type</a:t>
            </a:r>
            <a:r>
              <a:rPr lang="en-US" altLang="ko-KR" dirty="0">
                <a:solidFill>
                  <a:schemeClr val="tx1"/>
                </a:solidFill>
              </a:rPr>
              <a:t> of the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5A832D-454F-9F1B-9B6B-837544B5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7" y="4159975"/>
            <a:ext cx="3877216" cy="895475"/>
          </a:xfrm>
          <a:prstGeom prst="rect">
            <a:avLst/>
          </a:prstGeom>
        </p:spPr>
      </p:pic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045374BD-69BD-D659-2F90-130B69AEDCCF}"/>
              </a:ext>
            </a:extLst>
          </p:cNvPr>
          <p:cNvSpPr txBox="1">
            <a:spLocks/>
          </p:cNvSpPr>
          <p:nvPr/>
        </p:nvSpPr>
        <p:spPr>
          <a:xfrm>
            <a:off x="4489216" y="3611040"/>
            <a:ext cx="4104257" cy="225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rgbClr val="0228D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1pPr>
            <a:lvl2pPr marL="576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0080FF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2pPr>
            <a:lvl3pPr marL="900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78AD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3pPr>
            <a:lvl4pPr marL="1224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8D7FF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4pPr>
            <a:lvl5pPr marL="1548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7FEFF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Classifier fitting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X : all features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except type_1, and type_2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Y1 : type_1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Y2 : type_2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Prediction targets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바닥글 개체 틀 4">
            <a:extLst>
              <a:ext uri="{FF2B5EF4-FFF2-40B4-BE49-F238E27FC236}">
                <a16:creationId xmlns:a16="http://schemas.microsoft.com/office/drawing/2014/main" id="{2CAABC90-B40B-67C2-E22A-BBFCBC58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984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2 : Develop a 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to generate new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character (cont’d) 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13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0489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Classifier performance   (type 1 and type 2)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SVM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Random Forest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SVM</a:t>
            </a:r>
            <a:r>
              <a:rPr lang="en-US" altLang="ko-KR" dirty="0">
                <a:solidFill>
                  <a:schemeClr val="tx1"/>
                </a:solidFill>
              </a:rPr>
              <a:t> for type 1 prediction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Logistic Regression</a:t>
            </a:r>
            <a:r>
              <a:rPr lang="en-US" altLang="ko-KR" dirty="0">
                <a:solidFill>
                  <a:schemeClr val="tx1"/>
                </a:solidFill>
              </a:rPr>
              <a:t> for type 2 prediction</a:t>
            </a: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9AF2F9-997D-C2F1-F837-444AFDD0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33" y="1707675"/>
            <a:ext cx="2848373" cy="552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A5377F-90B7-E67A-2408-8B09827C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67" y="1698149"/>
            <a:ext cx="2829320" cy="562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B542E9-5421-1ABE-9BFC-23209196E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33" y="2969578"/>
            <a:ext cx="2629267" cy="552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01CFF4-C96E-8622-76D3-1AC9E4416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973" y="2923975"/>
            <a:ext cx="2667372" cy="6096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913BD8-F883-6E81-FC6E-65FEEC0EF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629" y="4134004"/>
            <a:ext cx="3458058" cy="600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D7EE04-3578-6563-2AA4-683E704D4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0261" y="4135298"/>
            <a:ext cx="3486637" cy="5525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819C64-1558-5FFE-B05C-6C998FF7495D}"/>
              </a:ext>
            </a:extLst>
          </p:cNvPr>
          <p:cNvSpPr/>
          <p:nvPr/>
        </p:nvSpPr>
        <p:spPr>
          <a:xfrm>
            <a:off x="1058629" y="2912420"/>
            <a:ext cx="2667372" cy="609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B60CE-75D3-E0DA-F4E3-62D00728512D}"/>
              </a:ext>
            </a:extLst>
          </p:cNvPr>
          <p:cNvSpPr/>
          <p:nvPr/>
        </p:nvSpPr>
        <p:spPr>
          <a:xfrm>
            <a:off x="4586288" y="4027251"/>
            <a:ext cx="3820097" cy="706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5D858042-AB48-7450-830A-B0D750D9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259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2 : Develop a 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to generate new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character (cont’d) 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14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863999"/>
            <a:ext cx="3502800" cy="560489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Generator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Add noise in continuous variables that follows a normal distribution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Randomly select categorical variables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Use SVM for type 1 prediction and logistic regression for type 2 prediction</a:t>
            </a: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0CB97-9368-8094-8EF7-D7ACBBF4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022890"/>
            <a:ext cx="4372585" cy="52871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0243795-7309-774B-BC36-717D486DF125}"/>
              </a:ext>
            </a:extLst>
          </p:cNvPr>
          <p:cNvSpPr/>
          <p:nvPr/>
        </p:nvSpPr>
        <p:spPr>
          <a:xfrm rot="20576833">
            <a:off x="3400792" y="2263274"/>
            <a:ext cx="199463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5851C-3477-B681-3F3D-DE0A0ACFF89C}"/>
              </a:ext>
            </a:extLst>
          </p:cNvPr>
          <p:cNvSpPr/>
          <p:nvPr/>
        </p:nvSpPr>
        <p:spPr>
          <a:xfrm>
            <a:off x="360000" y="2704289"/>
            <a:ext cx="4212000" cy="86027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C9E41489-DBB7-5356-5775-38AE732A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695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2 : Develop a 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to generate new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character (cont’d) 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15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863999"/>
            <a:ext cx="3502800" cy="560489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Generator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Add noise in continuous variables that follows a normal distribution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Randomly select categorical variables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Use SVM for type 1 prediction and logistic regression for type 2 prediction</a:t>
            </a: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0CB97-9368-8094-8EF7-D7ACBBF4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022890"/>
            <a:ext cx="4372585" cy="52871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0243795-7309-774B-BC36-717D486DF125}"/>
              </a:ext>
            </a:extLst>
          </p:cNvPr>
          <p:cNvSpPr/>
          <p:nvPr/>
        </p:nvSpPr>
        <p:spPr>
          <a:xfrm rot="20576833">
            <a:off x="4263890" y="3175684"/>
            <a:ext cx="1289934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87D8B1-7BDC-4CF2-5C13-10E265E96C64}"/>
              </a:ext>
            </a:extLst>
          </p:cNvPr>
          <p:cNvSpPr/>
          <p:nvPr/>
        </p:nvSpPr>
        <p:spPr>
          <a:xfrm>
            <a:off x="360000" y="3483800"/>
            <a:ext cx="4212000" cy="86027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132900C1-4AB3-EFFB-78C3-5C8FF184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857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2 : Develop a 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to generate new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character (cont’d) 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16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863999"/>
            <a:ext cx="3502800" cy="560489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Generator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Add noise in continuous variables that follows a normal distribution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Randomly select categorical variables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Use SVM for type 1 prediction and logistic regression for type 2 prediction</a:t>
            </a: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3474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0CB97-9368-8094-8EF7-D7ACBBF4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022890"/>
            <a:ext cx="4372585" cy="52871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0243795-7309-774B-BC36-717D486DF125}"/>
              </a:ext>
            </a:extLst>
          </p:cNvPr>
          <p:cNvSpPr/>
          <p:nvPr/>
        </p:nvSpPr>
        <p:spPr>
          <a:xfrm rot="20576833">
            <a:off x="4132876" y="4023462"/>
            <a:ext cx="1467417" cy="343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B67AA-4BF5-AE8E-6FB3-464FDFEED359}"/>
              </a:ext>
            </a:extLst>
          </p:cNvPr>
          <p:cNvSpPr/>
          <p:nvPr/>
        </p:nvSpPr>
        <p:spPr>
          <a:xfrm>
            <a:off x="360000" y="4292882"/>
            <a:ext cx="4212000" cy="1358617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7B0A98E9-7043-DE80-0121-1B8A1E2A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069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Conclusion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17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863999"/>
            <a:ext cx="8049400" cy="560489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Evaluation Metric : Accuracy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Not important</a:t>
            </a:r>
            <a:r>
              <a:rPr lang="en-US" altLang="ko-KR" dirty="0">
                <a:solidFill>
                  <a:schemeClr val="tx1"/>
                </a:solidFill>
              </a:rPr>
              <a:t> to distinguish between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[True positive, True negative, False positive, and False negative]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for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this task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Easy to implement and intuitive to understand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Result and Discussion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‘Legendary’ classification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Relatively easy task since the relationship between the label and some particular features were too high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‘Type’ classification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Models used might not be suitable for this classification task</a:t>
            </a:r>
          </a:p>
          <a:p>
            <a:pPr lvl="3"/>
            <a:r>
              <a:rPr lang="en-US" altLang="ko-KR" dirty="0">
                <a:solidFill>
                  <a:schemeClr val="tx1"/>
                </a:solidFill>
              </a:rPr>
              <a:t>Unlike ‘Legendary’, ‘Type’ does not seem to have a linear relationship with continuous features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7B1884A3-BFE3-EE1A-29B4-2A23307B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243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Tasks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5200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Tasks</a:t>
            </a:r>
          </a:p>
          <a:p>
            <a:pPr marL="347400" lvl="1" indent="0">
              <a:buNone/>
            </a:pPr>
            <a:r>
              <a:rPr lang="en-US" altLang="ko-KR" dirty="0"/>
              <a:t>1. </a:t>
            </a:r>
            <a:r>
              <a:rPr lang="en-US" altLang="ko-KR" dirty="0">
                <a:solidFill>
                  <a:srgbClr val="0070C0"/>
                </a:solidFill>
              </a:rPr>
              <a:t>Understand the relationship among various </a:t>
            </a:r>
            <a:r>
              <a:rPr lang="en-US" altLang="ko-KR" dirty="0" err="1">
                <a:solidFill>
                  <a:srgbClr val="0070C0"/>
                </a:solidFill>
              </a:rPr>
              <a:t>Pokemon</a:t>
            </a:r>
            <a:r>
              <a:rPr lang="en-US" altLang="ko-KR" dirty="0">
                <a:solidFill>
                  <a:srgbClr val="0070C0"/>
                </a:solidFill>
              </a:rPr>
              <a:t> attributes</a:t>
            </a:r>
          </a:p>
          <a:p>
            <a:pPr lvl="2"/>
            <a:r>
              <a:rPr lang="en-US" altLang="ko-KR" dirty="0"/>
              <a:t>Relationships among 5 features :  [height, weight, HP, attack, defense]</a:t>
            </a:r>
          </a:p>
          <a:p>
            <a:pPr lvl="2"/>
            <a:r>
              <a:rPr lang="en-US" altLang="ko-KR" dirty="0"/>
              <a:t>Attributes significantly explaining why certain </a:t>
            </a:r>
            <a:r>
              <a:rPr lang="en-US" altLang="ko-KR" dirty="0" err="1"/>
              <a:t>Pokemon</a:t>
            </a:r>
            <a:r>
              <a:rPr lang="en-US" altLang="ko-KR" dirty="0"/>
              <a:t> characters are classified as “legendary” or “mythical”</a:t>
            </a:r>
          </a:p>
          <a:p>
            <a:pPr marL="347400" lvl="1" indent="0">
              <a:buNone/>
            </a:pPr>
            <a:r>
              <a:rPr lang="en-US" altLang="ko-KR" dirty="0"/>
              <a:t>2. </a:t>
            </a:r>
            <a:r>
              <a:rPr lang="en-US" altLang="ko-KR" dirty="0">
                <a:solidFill>
                  <a:srgbClr val="0070C0"/>
                </a:solidFill>
              </a:rPr>
              <a:t>Develop a model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to generate new </a:t>
            </a:r>
            <a:r>
              <a:rPr lang="en-US" altLang="ko-KR" dirty="0" err="1">
                <a:solidFill>
                  <a:srgbClr val="0070C0"/>
                </a:solidFill>
              </a:rPr>
              <a:t>Pokemon</a:t>
            </a:r>
            <a:r>
              <a:rPr lang="en-US" altLang="ko-KR" dirty="0">
                <a:solidFill>
                  <a:srgbClr val="0070C0"/>
                </a:solidFill>
              </a:rPr>
              <a:t> character </a:t>
            </a:r>
          </a:p>
          <a:p>
            <a:pPr lvl="2"/>
            <a:r>
              <a:rPr lang="en-US" altLang="ko-KR" dirty="0"/>
              <a:t>It must appropriately suggest one or more types for new character</a:t>
            </a:r>
          </a:p>
          <a:p>
            <a:pPr lvl="2"/>
            <a:r>
              <a:rPr lang="en-US" altLang="ko-KR" dirty="0"/>
              <a:t>Based on other attributes such as HP, attack, defense, etc.</a:t>
            </a:r>
          </a:p>
          <a:p>
            <a:pPr lvl="2"/>
            <a:r>
              <a:rPr lang="en-US" altLang="ko-KR" dirty="0"/>
              <a:t>Sub-task : Develop a </a:t>
            </a:r>
            <a:r>
              <a:rPr lang="en-US" altLang="ko-KR" dirty="0" err="1"/>
              <a:t>Pokemon</a:t>
            </a:r>
            <a:r>
              <a:rPr lang="en-US" altLang="ko-KR" dirty="0"/>
              <a:t> type prediction model </a:t>
            </a:r>
            <a:br>
              <a:rPr lang="en-US" altLang="ko-KR" dirty="0"/>
            </a:br>
            <a:r>
              <a:rPr lang="en-US" altLang="ko-KR" dirty="0"/>
              <a:t>based on generations 1 through 7 to make predictions for generation of 8 </a:t>
            </a:r>
            <a:r>
              <a:rPr lang="en-US" altLang="ko-KR" dirty="0" err="1"/>
              <a:t>Pokemons</a:t>
            </a:r>
            <a:endParaRPr lang="en-US" altLang="ko-KR" dirty="0"/>
          </a:p>
          <a:p>
            <a:pPr marL="347400" lvl="1" indent="0">
              <a:buNone/>
            </a:pPr>
            <a:r>
              <a:rPr lang="en-US" altLang="ko-KR" dirty="0"/>
              <a:t>3. </a:t>
            </a:r>
            <a:r>
              <a:rPr lang="en-US" altLang="ko-KR" dirty="0">
                <a:solidFill>
                  <a:srgbClr val="0070C0"/>
                </a:solidFill>
              </a:rPr>
              <a:t>Develop a model to predict </a:t>
            </a:r>
            <a:r>
              <a:rPr lang="en-US" altLang="ko-KR" dirty="0"/>
              <a:t>whether a given </a:t>
            </a:r>
            <a:r>
              <a:rPr lang="en-US" altLang="ko-KR" dirty="0" err="1"/>
              <a:t>Pokemon</a:t>
            </a:r>
            <a:r>
              <a:rPr lang="en-US" altLang="ko-KR" dirty="0"/>
              <a:t> character should be </a:t>
            </a:r>
            <a:r>
              <a:rPr lang="en-US" altLang="ko-KR" dirty="0">
                <a:solidFill>
                  <a:srgbClr val="0070C0"/>
                </a:solidFill>
              </a:rPr>
              <a:t>classified as legendary</a:t>
            </a:r>
          </a:p>
          <a:p>
            <a:pPr marL="347400" lvl="1" indent="0">
              <a:buNone/>
            </a:pPr>
            <a:r>
              <a:rPr lang="en-US" altLang="ko-KR" dirty="0"/>
              <a:t>4. </a:t>
            </a:r>
            <a:r>
              <a:rPr lang="en-US" altLang="ko-KR" dirty="0">
                <a:solidFill>
                  <a:srgbClr val="0070C0"/>
                </a:solidFill>
              </a:rPr>
              <a:t>Evaluate and Justify the performance </a:t>
            </a:r>
            <a:r>
              <a:rPr lang="en-US" altLang="ko-KR" dirty="0"/>
              <a:t>of models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2</a:t>
            </a:fld>
            <a:endParaRPr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A0E767E-CE3A-8334-4401-AA390A74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889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Dataset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652001"/>
          </a:xfrm>
        </p:spPr>
        <p:txBody>
          <a:bodyPr>
            <a:normAutofit/>
          </a:bodyPr>
          <a:lstStyle/>
          <a:p>
            <a:r>
              <a:rPr lang="en-US" altLang="ko-KR" dirty="0"/>
              <a:t>Dataset</a:t>
            </a:r>
          </a:p>
          <a:p>
            <a:pPr lvl="1"/>
            <a:r>
              <a:rPr lang="en-US" altLang="ko-KR" dirty="0"/>
              <a:t>Complete </a:t>
            </a:r>
            <a:r>
              <a:rPr lang="en-US" altLang="ko-KR" dirty="0" err="1"/>
              <a:t>Pokedex</a:t>
            </a:r>
            <a:r>
              <a:rPr lang="en-US" altLang="ko-KR" dirty="0"/>
              <a:t> (V1.10) on Kaggle</a:t>
            </a:r>
          </a:p>
          <a:p>
            <a:pPr lvl="2"/>
            <a:r>
              <a:rPr lang="en-US" altLang="ko-KR" dirty="0"/>
              <a:t>Contain all information about all </a:t>
            </a:r>
            <a:r>
              <a:rPr lang="en-US" altLang="ko-KR" dirty="0" err="1"/>
              <a:t>Pokemon</a:t>
            </a:r>
            <a:r>
              <a:rPr lang="en-US" altLang="ko-KR" dirty="0"/>
              <a:t> and </a:t>
            </a:r>
            <a:br>
              <a:rPr lang="en-US" altLang="ko-KR" dirty="0"/>
            </a:br>
            <a:r>
              <a:rPr lang="en-US" altLang="ko-KR" dirty="0"/>
              <a:t>versions of </a:t>
            </a:r>
            <a:r>
              <a:rPr lang="en-US" altLang="ko-KR" dirty="0" err="1"/>
              <a:t>Pokemon</a:t>
            </a:r>
            <a:r>
              <a:rPr lang="en-US" altLang="ko-KR" dirty="0"/>
              <a:t> up to the 8 generations</a:t>
            </a:r>
          </a:p>
          <a:p>
            <a:pPr lvl="1"/>
            <a:r>
              <a:rPr lang="en-US" altLang="ko-KR" dirty="0"/>
              <a:t>1,118 rows with 64 columns</a:t>
            </a:r>
          </a:p>
          <a:p>
            <a:pPr lvl="2"/>
            <a:r>
              <a:rPr lang="en-US" altLang="ko-KR" dirty="0"/>
              <a:t>No duplicated rows</a:t>
            </a:r>
          </a:p>
          <a:p>
            <a:pPr lvl="2"/>
            <a:r>
              <a:rPr lang="en-US" altLang="ko-KR" dirty="0"/>
              <a:t>Columns with null value exist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Relatively even data size for each generation</a:t>
            </a:r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Too many predictors for small dataset	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63 columns in total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3</a:t>
            </a:fld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1DB353-D91B-4444-9326-289D9543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89" y="1311697"/>
            <a:ext cx="2830925" cy="1538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46EEA-0C65-B656-3690-0B70ACC1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824" y="3435476"/>
            <a:ext cx="1555441" cy="880052"/>
          </a:xfrm>
          <a:prstGeom prst="rect">
            <a:avLst/>
          </a:prstGeom>
        </p:spPr>
      </p:pic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7D179BFF-452D-A8BA-861D-9E11E7AA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DAD92-B8F9-2315-368B-06CDFDC5D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02" y="4682433"/>
            <a:ext cx="4877263" cy="8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SF Pro Light" pitchFamily="2" charset="0"/>
                <a:cs typeface="SF Pro Light" pitchFamily="2" charset="0"/>
              </a:rPr>
              <a:t>Data Preprocessing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70600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Extreme outliers</a:t>
            </a:r>
            <a:r>
              <a:rPr lang="en-US" altLang="ko-KR" dirty="0"/>
              <a:t> found  : ‘weight’ column</a:t>
            </a:r>
          </a:p>
          <a:p>
            <a:pPr lvl="1"/>
            <a:r>
              <a:rPr lang="en-US" altLang="ko-KR" dirty="0"/>
              <a:t>Most of values in the weight column are between 0 and 99.9</a:t>
            </a:r>
          </a:p>
          <a:p>
            <a:pPr lvl="2"/>
            <a:r>
              <a:rPr lang="en-US" altLang="ko-KR" dirty="0"/>
              <a:t>Outliers with values of 10000 exist</a:t>
            </a:r>
          </a:p>
          <a:p>
            <a:pPr lvl="1"/>
            <a:r>
              <a:rPr lang="en-US" altLang="ko-KR" dirty="0"/>
              <a:t>Obvious outliers, but still can be useful information</a:t>
            </a:r>
          </a:p>
          <a:p>
            <a:pPr lvl="2"/>
            <a:r>
              <a:rPr lang="en-US" altLang="ko-KR" dirty="0"/>
              <a:t>changed the value to 999.9 (to avoid incorrect bias of data)</a:t>
            </a:r>
          </a:p>
          <a:p>
            <a:pPr lvl="2"/>
            <a:r>
              <a:rPr lang="en-US" altLang="ko-KR" dirty="0"/>
              <a:t>created a </a:t>
            </a:r>
            <a:r>
              <a:rPr lang="en-US" altLang="ko-KR" dirty="0">
                <a:solidFill>
                  <a:srgbClr val="0070C0"/>
                </a:solidFill>
              </a:rPr>
              <a:t>new categorical variable '</a:t>
            </a:r>
            <a:r>
              <a:rPr lang="en-US" altLang="ko-KR" dirty="0" err="1">
                <a:solidFill>
                  <a:srgbClr val="0070C0"/>
                </a:solidFill>
              </a:rPr>
              <a:t>super_heavy</a:t>
            </a:r>
            <a:r>
              <a:rPr lang="en-US" altLang="ko-KR" dirty="0">
                <a:solidFill>
                  <a:srgbClr val="0070C0"/>
                </a:solidFill>
              </a:rPr>
              <a:t>’ </a:t>
            </a:r>
            <a:r>
              <a:rPr lang="en-US" altLang="ko-KR" dirty="0"/>
              <a:t>to utilize this information</a:t>
            </a:r>
            <a:br>
              <a:rPr lang="en-US" altLang="ko-KR" dirty="0"/>
            </a:br>
            <a:r>
              <a:rPr lang="en-US" altLang="ko-KR" dirty="0"/>
              <a:t>for later tasks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Feature engineering performed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Delete columns : 11 columns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Columns containing useless information</a:t>
            </a:r>
          </a:p>
          <a:p>
            <a:pPr lvl="3"/>
            <a:r>
              <a:rPr lang="en-US" altLang="ko-KR" dirty="0">
                <a:solidFill>
                  <a:schemeClr val="tx1"/>
                </a:solidFill>
              </a:rPr>
              <a:t>E.g., ‘</a:t>
            </a:r>
            <a:r>
              <a:rPr lang="en-US" altLang="ko-KR" dirty="0" err="1">
                <a:solidFill>
                  <a:schemeClr val="tx1"/>
                </a:solidFill>
              </a:rPr>
              <a:t>pokedex_number</a:t>
            </a:r>
            <a:r>
              <a:rPr lang="en-US" altLang="ko-KR" dirty="0">
                <a:solidFill>
                  <a:schemeClr val="tx1"/>
                </a:solidFill>
              </a:rPr>
              <a:t>’, ‘</a:t>
            </a:r>
            <a:r>
              <a:rPr lang="en-US" altLang="ko-KR" dirty="0" err="1">
                <a:solidFill>
                  <a:schemeClr val="tx1"/>
                </a:solidFill>
              </a:rPr>
              <a:t>pokemon_name</a:t>
            </a:r>
            <a:r>
              <a:rPr lang="en-US" altLang="ko-KR" dirty="0">
                <a:solidFill>
                  <a:schemeClr val="tx1"/>
                </a:solidFill>
              </a:rPr>
              <a:t>’, etc.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Redundant columns</a:t>
            </a:r>
          </a:p>
          <a:p>
            <a:pPr lvl="3"/>
            <a:r>
              <a:rPr lang="en-US" altLang="ko-KR" dirty="0">
                <a:solidFill>
                  <a:schemeClr val="tx1"/>
                </a:solidFill>
              </a:rPr>
              <a:t>E.g., ‘</a:t>
            </a:r>
            <a:r>
              <a:rPr lang="en-US" altLang="ko-KR" dirty="0" err="1">
                <a:solidFill>
                  <a:schemeClr val="tx1"/>
                </a:solidFill>
              </a:rPr>
              <a:t>bmi</a:t>
            </a:r>
            <a:r>
              <a:rPr lang="en-US" altLang="ko-KR" dirty="0">
                <a:solidFill>
                  <a:schemeClr val="tx1"/>
                </a:solidFill>
              </a:rPr>
              <a:t>’, ‘</a:t>
            </a:r>
            <a:r>
              <a:rPr lang="en-US" altLang="ko-KR" dirty="0" err="1">
                <a:solidFill>
                  <a:schemeClr val="tx1"/>
                </a:solidFill>
              </a:rPr>
              <a:t>total_stats</a:t>
            </a:r>
            <a:r>
              <a:rPr lang="en-US" altLang="ko-KR" dirty="0">
                <a:solidFill>
                  <a:schemeClr val="tx1"/>
                </a:solidFill>
              </a:rPr>
              <a:t>’, ‘</a:t>
            </a:r>
            <a:r>
              <a:rPr lang="en-US" altLang="ko-KR" dirty="0" err="1">
                <a:solidFill>
                  <a:schemeClr val="tx1"/>
                </a:solidFill>
              </a:rPr>
              <a:t>mena</a:t>
            </a:r>
            <a:r>
              <a:rPr lang="en-US" altLang="ko-KR" dirty="0">
                <a:solidFill>
                  <a:schemeClr val="tx1"/>
                </a:solidFill>
              </a:rPr>
              <a:t>’, etc.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31 continuous variables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19 categorical variables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Label encoded to discrete numbers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Train test split :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0.7 : 0.3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Note that test set is a not validation set – used for final test</a:t>
            </a:r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4</a:t>
            </a:fld>
            <a:endParaRPr lang="ko-Kore-KR" altLang="en-US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7D179BFF-452D-A8BA-861D-9E11E7AA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16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F777C-CCE7-A6FD-0FE6-60DAB4A9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73088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1</a:t>
            </a:r>
            <a:r>
              <a:rPr lang="en-US" altLang="ko-KR" dirty="0">
                <a:solidFill>
                  <a:srgbClr val="0070C0"/>
                </a:solidFill>
              </a:rPr>
              <a:t> : Relationships among 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sz="2000" dirty="0">
                <a:solidFill>
                  <a:srgbClr val="0070C0"/>
                </a:solidFill>
              </a:rPr>
              <a:t>['height', 'weight', '</a:t>
            </a:r>
            <a:r>
              <a:rPr lang="en-US" altLang="ko-KR" sz="2000" dirty="0" err="1">
                <a:solidFill>
                  <a:srgbClr val="0070C0"/>
                </a:solidFill>
              </a:rPr>
              <a:t>hit_points</a:t>
            </a:r>
            <a:r>
              <a:rPr lang="en-US" altLang="ko-KR" sz="2000" dirty="0">
                <a:solidFill>
                  <a:srgbClr val="0070C0"/>
                </a:solidFill>
              </a:rPr>
              <a:t>', 'attack', 'defense’]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5</a:t>
            </a:fld>
            <a:endParaRPr lang="ko-Kore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30DB312-DEC8-E52F-CD1B-A66B77F2EAAE}"/>
              </a:ext>
            </a:extLst>
          </p:cNvPr>
          <p:cNvSpPr txBox="1">
            <a:spLocks/>
          </p:cNvSpPr>
          <p:nvPr/>
        </p:nvSpPr>
        <p:spPr>
          <a:xfrm>
            <a:off x="776093" y="1730759"/>
            <a:ext cx="2949907" cy="446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rgbClr val="0228D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1pPr>
            <a:lvl2pPr marL="576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0080FF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2pPr>
            <a:lvl3pPr marL="900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78AD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3pPr>
            <a:lvl4pPr marL="1224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8D7FF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4pPr>
            <a:lvl5pPr marL="1548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7FEFF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Correlations found in the entire data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No negative correlation </a:t>
            </a:r>
            <a:r>
              <a:rPr lang="en-US" altLang="ko-KR" dirty="0"/>
              <a:t>is found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No trade-off </a:t>
            </a:r>
            <a:r>
              <a:rPr lang="en-US" altLang="ko-KR" dirty="0"/>
              <a:t>relationship by attribute in general</a:t>
            </a:r>
          </a:p>
          <a:p>
            <a:pPr lvl="1"/>
            <a:r>
              <a:rPr lang="en-US" altLang="ko-KR" dirty="0"/>
              <a:t>Good is good?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9D0AAFB-8DA2-7AFA-4953-EABB6100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48E4A2-CDE0-0C03-DC2D-E2888583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35" y="1885976"/>
            <a:ext cx="399153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6</a:t>
            </a:fld>
            <a:endParaRPr lang="ko-Kore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30DB312-DEC8-E52F-CD1B-A66B77F2EAAE}"/>
              </a:ext>
            </a:extLst>
          </p:cNvPr>
          <p:cNvSpPr txBox="1">
            <a:spLocks/>
          </p:cNvSpPr>
          <p:nvPr/>
        </p:nvSpPr>
        <p:spPr>
          <a:xfrm>
            <a:off x="612000" y="828000"/>
            <a:ext cx="2949907" cy="5687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rgbClr val="0228D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1pPr>
            <a:lvl2pPr marL="576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0080FF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2pPr>
            <a:lvl3pPr marL="900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78AD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3pPr>
            <a:lvl4pPr marL="1224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8D7FF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4pPr>
            <a:lvl5pPr marL="1548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A7FEFF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F Pro Light" pitchFamily="2" charset="0"/>
                <a:ea typeface="MaruBuri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Weight-height</a:t>
            </a:r>
          </a:p>
          <a:p>
            <a:pPr lvl="1"/>
            <a:r>
              <a:rPr lang="en-US" altLang="ko-KR" dirty="0"/>
              <a:t>Shows </a:t>
            </a:r>
            <a:r>
              <a:rPr lang="en-US" altLang="ko-KR" dirty="0">
                <a:solidFill>
                  <a:schemeClr val="tx1"/>
                </a:solidFill>
              </a:rPr>
              <a:t>high correlation </a:t>
            </a:r>
            <a:r>
              <a:rPr lang="en-US" altLang="ko-KR" dirty="0"/>
              <a:t>in most of generations</a:t>
            </a:r>
          </a:p>
          <a:p>
            <a:pPr lvl="1"/>
            <a:r>
              <a:rPr lang="en-US" altLang="ko-KR" dirty="0"/>
              <a:t>7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gen shows low correlation </a:t>
            </a:r>
          </a:p>
          <a:p>
            <a:r>
              <a:rPr lang="en-US" altLang="ko-KR" dirty="0"/>
              <a:t>Other features</a:t>
            </a:r>
          </a:p>
          <a:p>
            <a:pPr lvl="1"/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, 4</a:t>
            </a:r>
            <a:r>
              <a:rPr lang="en-US" altLang="ko-KR" baseline="30000" dirty="0"/>
              <a:t>th</a:t>
            </a:r>
            <a:r>
              <a:rPr lang="en-US" altLang="ko-KR" dirty="0"/>
              <a:t> - 6</a:t>
            </a:r>
            <a:r>
              <a:rPr lang="en-US" altLang="ko-KR" baseline="30000" dirty="0"/>
              <a:t>th</a:t>
            </a:r>
            <a:r>
              <a:rPr lang="en-US" altLang="ko-KR" dirty="0"/>
              <a:t> gens show high correlations among features</a:t>
            </a:r>
          </a:p>
          <a:p>
            <a:pPr lvl="1"/>
            <a:r>
              <a:rPr lang="en-US" altLang="ko-KR" dirty="0"/>
              <a:t>7</a:t>
            </a:r>
            <a:r>
              <a:rPr lang="en-US" altLang="ko-KR" baseline="30000" dirty="0"/>
              <a:t>th</a:t>
            </a:r>
            <a:r>
              <a:rPr lang="en-US" altLang="ko-KR" dirty="0"/>
              <a:t> gen shows relatively low correlation among features</a:t>
            </a:r>
          </a:p>
          <a:p>
            <a:r>
              <a:rPr lang="en-US" altLang="ko-KR" dirty="0"/>
              <a:t>Can be seen that the correlations are different for each generation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62101E8D-01E8-45D2-81B6-01979BDE5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516000"/>
            <a:ext cx="6228000" cy="288000"/>
          </a:xfrm>
        </p:spPr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1A8864-CFCD-5A29-E6C1-E423C969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41" y="926999"/>
            <a:ext cx="5483137" cy="5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C69B9D-709C-07E9-C727-598CBDEF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74" y="2250476"/>
            <a:ext cx="7145079" cy="455352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AF4E1-2677-7B10-F3D5-5F95568F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7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50490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2</a:t>
            </a:r>
            <a:r>
              <a:rPr lang="en-US" altLang="ko-KR" dirty="0">
                <a:solidFill>
                  <a:srgbClr val="0070C0"/>
                </a:solidFill>
              </a:rPr>
              <a:t> : how to these relationships evolve over generations of </a:t>
            </a:r>
            <a:r>
              <a:rPr lang="en-US" altLang="ko-KR" dirty="0" err="1">
                <a:solidFill>
                  <a:srgbClr val="0070C0"/>
                </a:solidFill>
              </a:rPr>
              <a:t>Pokemon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Height, weight : (including outliers)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6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53C776-2AC7-7A89-A8C0-D6369A24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44929"/>
            <a:ext cx="6926094" cy="445907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AF4E1-2677-7B10-F3D5-5F95568F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8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50490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2</a:t>
            </a:r>
            <a:r>
              <a:rPr lang="en-US" altLang="ko-KR" dirty="0">
                <a:solidFill>
                  <a:srgbClr val="0070C0"/>
                </a:solidFill>
              </a:rPr>
              <a:t> : how to these relationships evolve over generations of </a:t>
            </a:r>
            <a:r>
              <a:rPr lang="en-US" altLang="ko-KR" dirty="0" err="1">
                <a:solidFill>
                  <a:srgbClr val="0070C0"/>
                </a:solidFill>
              </a:rPr>
              <a:t>Pokemon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Height, weight : (excluding outliers)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3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FFDDFE-FD6E-4493-8859-1D2E7D5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Task 1 : Understand relationship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among various </a:t>
            </a:r>
            <a:r>
              <a:rPr lang="en-US" altLang="ko-KR" dirty="0" err="1">
                <a:solidFill>
                  <a:schemeClr val="tx1"/>
                </a:solidFill>
              </a:rPr>
              <a:t>Pokemon</a:t>
            </a:r>
            <a:r>
              <a:rPr lang="en-US" altLang="ko-KR" dirty="0">
                <a:solidFill>
                  <a:schemeClr val="tx1"/>
                </a:solidFill>
              </a:rPr>
              <a:t> attributes (cont’d)</a:t>
            </a:r>
            <a:endParaRPr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AF4E1-2677-7B10-F3D5-5F95568F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2day project</a:t>
            </a:r>
            <a:endParaRPr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63CD-75BC-A364-7428-EFF8280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7FD-A1ED-7443-AED1-0B31815CA715}" type="slidenum">
              <a:rPr lang="ko-Kore-KR" altLang="en-US" smtClean="0"/>
              <a:pPr/>
              <a:t>9</a:t>
            </a:fld>
            <a:endParaRPr lang="ko-Kore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E4D33E2-2B21-99D7-E5F6-017A1638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863999"/>
            <a:ext cx="7920000" cy="550490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Sub-task 2</a:t>
            </a:r>
            <a:r>
              <a:rPr lang="en-US" altLang="ko-KR" dirty="0">
                <a:solidFill>
                  <a:srgbClr val="0070C0"/>
                </a:solidFill>
              </a:rPr>
              <a:t> : how to these relationships evolve over generations of </a:t>
            </a:r>
            <a:r>
              <a:rPr lang="en-US" altLang="ko-KR" dirty="0" err="1">
                <a:solidFill>
                  <a:srgbClr val="0070C0"/>
                </a:solidFill>
              </a:rPr>
              <a:t>Pokemon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[hit point, attack, defense, speed]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A0338-893B-0E4A-6DB3-30DD1B12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63" y="2260864"/>
            <a:ext cx="6751674" cy="43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3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4741</TotalTime>
  <Words>1169</Words>
  <Application>Microsoft Office PowerPoint</Application>
  <PresentationFormat>화면 슬라이드 쇼(4:3)</PresentationFormat>
  <Paragraphs>199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SF Pro Light</vt:lpstr>
      <vt:lpstr>SF PRO MEDIUM</vt:lpstr>
      <vt:lpstr>Calibri</vt:lpstr>
      <vt:lpstr>맑은 고딕</vt:lpstr>
      <vt:lpstr>Office 테마</vt:lpstr>
      <vt:lpstr>[2-day project] Pokemon Character Classification and Prediction</vt:lpstr>
      <vt:lpstr>Tasks</vt:lpstr>
      <vt:lpstr>Dataset</vt:lpstr>
      <vt:lpstr>Data Preprocessing</vt:lpstr>
      <vt:lpstr>Task 1 : Understand relationship  among various Pokemon attributes</vt:lpstr>
      <vt:lpstr>Task 1 : Understand relationship  among various Pokemon attributes (cont’d)</vt:lpstr>
      <vt:lpstr>Task 1 : Understand relationship  among various Pokemon attributes (cont’d)</vt:lpstr>
      <vt:lpstr>Task 1 : Understand relationship  among various Pokemon attributes (cont’d)</vt:lpstr>
      <vt:lpstr>Task 1 : Understand relationship  among various Pokemon attributes (cont’d)</vt:lpstr>
      <vt:lpstr>Task 1 : Understand relationship  among various Pokemon attributes (cont’d)</vt:lpstr>
      <vt:lpstr>Task 1 : Understand relationship  among various Pokemon attributes (cont’d)</vt:lpstr>
      <vt:lpstr>Task 2 : Develop a model  to generate new Pokemon character </vt:lpstr>
      <vt:lpstr>Task 2 : Develop a model  to generate new Pokemon character (cont’d) </vt:lpstr>
      <vt:lpstr>Task 2 : Develop a model  to generate new Pokemon character (cont’d) </vt:lpstr>
      <vt:lpstr>Task 2 : Develop a model  to generate new Pokemon character (cont’d) </vt:lpstr>
      <vt:lpstr>Task 2 : Develop a model  to generate new Pokemon character (cont’d)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Jaejin</dc:creator>
  <cp:lastModifiedBy>Lee Kyuseong</cp:lastModifiedBy>
  <cp:revision>850</cp:revision>
  <dcterms:created xsi:type="dcterms:W3CDTF">2022-07-09T03:57:19Z</dcterms:created>
  <dcterms:modified xsi:type="dcterms:W3CDTF">2023-02-17T05:51:34Z</dcterms:modified>
</cp:coreProperties>
</file>